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6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4" r:id="rId12"/>
    <p:sldId id="295" r:id="rId13"/>
    <p:sldId id="296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Key MLOps features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49530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</a:t>
            </a:r>
            <a:r>
              <a:rPr lang="en-US" dirty="0" err="1" smtClean="0"/>
              <a:t>Introducting</a:t>
            </a:r>
            <a:r>
              <a:rPr lang="en-US" dirty="0" smtClean="0"/>
              <a:t> MLOps” </a:t>
            </a:r>
          </a:p>
          <a:p>
            <a:r>
              <a:rPr lang="en-US" dirty="0" smtClean="0"/>
              <a:t>by </a:t>
            </a:r>
            <a:r>
              <a:rPr lang="en-US" dirty="0" err="1" smtClean="0"/>
              <a:t>Treveil</a:t>
            </a:r>
            <a:r>
              <a:rPr lang="en-US" dirty="0" smtClean="0"/>
              <a:t> and </a:t>
            </a:r>
            <a:r>
              <a:rPr lang="en-US" dirty="0" err="1" smtClean="0"/>
              <a:t>Dataiku</a:t>
            </a:r>
            <a:r>
              <a:rPr lang="en-US" dirty="0" smtClean="0"/>
              <a:t> 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Iteration and Life Cycle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1069003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Developing and deploying improved versions of a model is an essential part of the MLOps life cycle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of the more challenging</a:t>
            </a:r>
          </a:p>
          <a:p>
            <a:endParaRPr lang="en-US" dirty="0"/>
          </a:p>
          <a:p>
            <a:r>
              <a:rPr lang="en-US" dirty="0"/>
              <a:t>Various reasons to develop a new model version,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of which is model performance degradation due to model drift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sometimes there is a need to reflect refined business objectives and KPIs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other times, it’s just that the data scientists have come up with a better way to design the model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Iteration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some fast-moving business environments, new training data becomes available every day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Daily retraining and redeployment of the model are often automated to ensure that the model reflects recent experience as closely as possible.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Retraining an existing model with the latest training data is the simplest scenario for iterating a new model version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With </a:t>
            </a:r>
            <a:r>
              <a:rPr lang="en-US" dirty="0"/>
              <a:t>a new model version built, the next step is to compare the metrics with the current live model version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requires evaluating both models on the same development dataset, whether it be the previous or latest version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If metrics and checks suggest a wide variation between the models, automated scripts should not be redeployed, and manual intervention should be </a:t>
            </a:r>
            <a:r>
              <a:rPr lang="en-US" dirty="0" smtClean="0"/>
              <a:t>sought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Even </a:t>
            </a:r>
            <a:r>
              <a:rPr lang="en-US" dirty="0"/>
              <a:t>in the “simple” automated retraining scenario with new training data,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there is a need for multiple development datasets based on scoring data reconciliation (with ground truth when it becomes available), data cleaning and validation, the previous model version, and a set of carefully considered checks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Retraining </a:t>
            </a:r>
            <a:r>
              <a:rPr lang="en-US" dirty="0"/>
              <a:t>in other scenarios is likely to be even more complicated,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rendering automated redeployment unlikely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Iteration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484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Iteration and Life </a:t>
            </a:r>
            <a:r>
              <a:rPr lang="en-IN" dirty="0" smtClean="0"/>
              <a:t>Cycle(2)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8204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large enterprises, DevOps best practices typically dictate that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live model scoring environment and the model retraining environment are distinct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as </a:t>
            </a:r>
            <a:r>
              <a:rPr lang="en-US" dirty="0"/>
              <a:t>a result, the evaluation of a new model version on the retraining environment is likely to be compromised</a:t>
            </a:r>
          </a:p>
          <a:p>
            <a:endParaRPr lang="en-US" dirty="0"/>
          </a:p>
          <a:p>
            <a:r>
              <a:rPr lang="en-US" dirty="0"/>
              <a:t>One approach to mitigating this uncertainty is shadow testing,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the new model version is deployed into the live environment alongside the existing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 live scoring is handled by the incumbent model version,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but each new request is then scored again by the new model version and the results logged, but not returned to the requestor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sufficient requests have been scored by both versions, the results can be compared statistically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Shadow scoring also gives more visibility to the SMEs on the future versions of the model and may thus allow for 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smoother </a:t>
            </a:r>
            <a:r>
              <a:rPr lang="en-US" dirty="0"/>
              <a:t>transition</a:t>
            </a:r>
          </a:p>
          <a:p>
            <a:endParaRPr lang="en-US" dirty="0"/>
          </a:p>
          <a:p>
            <a:r>
              <a:rPr lang="en-US" dirty="0"/>
              <a:t>In A/B testing, both models are deployed into the live environment,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input requests are split between the two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request is processed by one or the other model, not both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Results from the two models are logged for analysis (but never for the same request)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Drawing statistically meaningful conclusions from an A/B test requires careful planning of the test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The Feedback Loop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0610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Governance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Governance is the set of controls placed on a business to ensure that it delivers on its responsibilities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all stakeholders, from shareholders and employees to the public and national governments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include financial, legal, and ethical obligations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Underpinning all three of these is the fundamental principle of fairness</a:t>
            </a:r>
          </a:p>
          <a:p>
            <a:endParaRPr lang="en-US" dirty="0"/>
          </a:p>
          <a:p>
            <a:r>
              <a:rPr lang="en-US" dirty="0"/>
              <a:t>Legal obligations are the easiest to understand!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Businesses were constrained by regulations long before the advent of machine learning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regulations target specific industries - finance, pharma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r>
              <a:rPr lang="en-US" dirty="0"/>
              <a:t>Recently, governments across the world have imposed regulations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protect the public from the impact of the use of personal data by businesses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2016 EU General Data Protection Regulation (GDPR)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2018 California Consumer Privacy Act(CCPA) </a:t>
            </a:r>
          </a:p>
          <a:p>
            <a:endParaRPr lang="en-US" dirty="0"/>
          </a:p>
          <a:p>
            <a:r>
              <a:rPr lang="en-US" dirty="0"/>
              <a:t>Governments are now starting to turn their regulatory eye to ML specifically,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hoping to mitigate the negative impact of its use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what is clear is that businesses will have to take heed of yet more regulation when applying ML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765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Governance(2)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/>
          </a:bodyPr>
          <a:lstStyle/>
          <a:p>
            <a:r>
              <a:rPr lang="en-US" dirty="0"/>
              <a:t>With increasing public activism on the subject, businesses are engaging with ideas of Responsible AI,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ethical, transparent, and accountable application of AI technology</a:t>
            </a:r>
          </a:p>
          <a:p>
            <a:endParaRPr lang="en-US" dirty="0"/>
          </a:p>
          <a:p>
            <a:r>
              <a:rPr lang="en-US" dirty="0"/>
              <a:t>Applying good governance to MLOPs is challenging!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processes are complex, the technology is opaque, and the dependence on data is fundamental</a:t>
            </a:r>
          </a:p>
          <a:p>
            <a:endParaRPr lang="en-US" dirty="0"/>
          </a:p>
          <a:p>
            <a:r>
              <a:rPr lang="en-US" dirty="0"/>
              <a:t>Governance initiatives in MLOps broadly fall into one of two categories:</a:t>
            </a:r>
          </a:p>
          <a:p>
            <a:r>
              <a:rPr lang="en-US" dirty="0"/>
              <a:t>Data governance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framework for ensuring appropriate use and management of data</a:t>
            </a:r>
          </a:p>
          <a:p>
            <a:r>
              <a:rPr lang="en-US" dirty="0"/>
              <a:t>Process governance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use of well-defined processes to ensure all governance considerations have been addressed at the correct point in the life cycle of the model and that a full and accurate record has been kept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and </a:t>
            </a:r>
            <a:r>
              <a:rPr lang="en-US" dirty="0"/>
              <a:t>Process </a:t>
            </a:r>
            <a:r>
              <a:rPr lang="en-US" dirty="0" smtClean="0"/>
              <a:t>governance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180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MLOps Component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MLOps affects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different roles across the organization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turn, many parts of the machine learning life cycle</a:t>
            </a:r>
          </a:p>
          <a:p>
            <a:endParaRPr lang="en-US" dirty="0"/>
          </a:p>
          <a:p>
            <a:r>
              <a:rPr lang="en-US" dirty="0"/>
              <a:t>Introduces the five key components of MLOps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development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iteration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governance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Model development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952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Establishing Business Objectives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 typically starts with a business objective,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can be as simple as reducing fraudulent transactions to &lt; 0.1% </a:t>
            </a:r>
            <a:r>
              <a:rPr lang="en-US" dirty="0" smtClean="0"/>
              <a:t>or </a:t>
            </a:r>
            <a:r>
              <a:rPr lang="en-US" dirty="0"/>
              <a:t>having the ability to identify people’s faces on their social media photos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Business </a:t>
            </a:r>
            <a:r>
              <a:rPr lang="en-US" dirty="0"/>
              <a:t>objectives naturally come with performance targets, technical infrastructure requirements, and cost constraints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all of these factors can be captured as KPIs, which will ultimately enable the business performance of models in production to be </a:t>
            </a:r>
            <a:r>
              <a:rPr lang="en-US" dirty="0" smtClean="0"/>
              <a:t>monitored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ML </a:t>
            </a:r>
            <a:r>
              <a:rPr lang="en-US" dirty="0"/>
              <a:t>projects are generally part of a larger project that in turn impacts technologies, processes, and people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means part of establishing objectives also includes change </a:t>
            </a:r>
            <a:r>
              <a:rPr lang="en-US" dirty="0" smtClean="0"/>
              <a:t>management,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which </a:t>
            </a:r>
            <a:r>
              <a:rPr lang="en-US" dirty="0"/>
              <a:t>may even provide some guidance for how the ML model should be built</a:t>
            </a:r>
          </a:p>
          <a:p>
            <a:pPr lvl="1"/>
            <a:endParaRPr lang="en-US" dirty="0"/>
          </a:p>
          <a:p>
            <a:r>
              <a:rPr lang="en-US" dirty="0" smtClean="0"/>
              <a:t>Data </a:t>
            </a:r>
            <a:r>
              <a:rPr lang="en-US" dirty="0"/>
              <a:t>Sources and Exploratory Data Analysis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clear business objectives defined, the search for suitable input data starts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Finding data sounds simple, but in practice, it can be the most arduous part of the journey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constraints of data governance bring even more questions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Data </a:t>
            </a:r>
            <a:r>
              <a:rPr lang="en-US" dirty="0"/>
              <a:t>is the essential ingredient to power ML algorithms,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always helps to build an understanding of the patterns in data before attempting to train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EDA </a:t>
            </a:r>
            <a:r>
              <a:rPr lang="en-US" dirty="0"/>
              <a:t>techniques can help build hypotheses about the data, identify data cleaning requirements, and inform the process of selecting potentially significant features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EDA can be carried out visually for intuitive insight and statistically if more rigor is required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Establishing Business </a:t>
            </a:r>
            <a:r>
              <a:rPr lang="en-US" dirty="0" smtClean="0"/>
              <a:t>Objectives, </a:t>
            </a:r>
            <a:r>
              <a:rPr lang="en-US" dirty="0"/>
              <a:t>Data Sources and Exploratory Data Analysis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</a:t>
            </a:r>
            <a:r>
              <a:rPr lang="en-IN" dirty="0" smtClean="0"/>
              <a:t>development(2)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024553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Feature Engineering and Selection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EDA leads naturally into feature engineering and feature selection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 engineering is the process of taking raw data from the selected datasets and transforming it into “features”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that </a:t>
            </a:r>
            <a:r>
              <a:rPr lang="en-US" dirty="0"/>
              <a:t>better represent the underlying problem to be solved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“Features” are arrays of numbers of fixed size, as it is the only object that ML algorithms understand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 engineering includes data cleansing, which can represent the largest part of an ML project in terms of time spent</a:t>
            </a:r>
          </a:p>
          <a:p>
            <a:endParaRPr lang="en-US" dirty="0"/>
          </a:p>
          <a:p>
            <a:r>
              <a:rPr lang="en-US" dirty="0"/>
              <a:t>Training and Evaluation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 of training and optimizing a new ML model is iterative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several algorithms may be tested, features can be automatically generated, feature selections may be adapted, and algorithm </a:t>
            </a:r>
            <a:r>
              <a:rPr lang="en-US" dirty="0" smtClean="0"/>
              <a:t>hyper parameters </a:t>
            </a:r>
            <a:r>
              <a:rPr lang="en-US" dirty="0"/>
              <a:t>tuned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addition to—or in many cases because of—its iterative nature, training is also the most intensive step of 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ML </a:t>
            </a:r>
            <a:r>
              <a:rPr lang="en-US" dirty="0"/>
              <a:t>model life cycle when it comes to computing power.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Keeping track of the results of each experiment when iterating becomes complex quickly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experiment tracking tool can greatly simplify the process of remembering the data, the features selection, 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model </a:t>
            </a:r>
            <a:r>
              <a:rPr lang="en-US" dirty="0"/>
              <a:t>parameters alongside the performance metrics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Feature Engineering and Selection, Training and </a:t>
            </a:r>
            <a:r>
              <a:rPr lang="en-IN" dirty="0" smtClean="0"/>
              <a:t>Evaluation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</a:t>
            </a:r>
            <a:r>
              <a:rPr lang="en-IN" dirty="0" smtClean="0"/>
              <a:t>development(3)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/>
          </a:bodyPr>
          <a:lstStyle/>
          <a:p>
            <a:r>
              <a:rPr lang="en-US" dirty="0"/>
              <a:t>While many experiments may be short-lived, significant versions of a model need to be saved for possible later use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challenge here is reproducibility, which is an important concept in experimental science in general</a:t>
            </a:r>
          </a:p>
          <a:p>
            <a:endParaRPr lang="en-US" dirty="0"/>
          </a:p>
          <a:p>
            <a:r>
              <a:rPr lang="en-US" dirty="0"/>
              <a:t>The aim in ML is to save enough information about the environment the model was developed in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 that the model can be reproduced with the same results from scratch</a:t>
            </a:r>
          </a:p>
          <a:p>
            <a:endParaRPr lang="en-US" dirty="0"/>
          </a:p>
          <a:p>
            <a:r>
              <a:rPr lang="en-US" dirty="0"/>
              <a:t>Without reproducibility, data scientists have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little chance of being able to confidently iterate on models,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worse, they are unlikely to be able to hand over the model </a:t>
            </a:r>
            <a:r>
              <a:rPr lang="en-US" dirty="0" smtClean="0"/>
              <a:t>to DevOps </a:t>
            </a:r>
            <a:r>
              <a:rPr lang="en-US" dirty="0"/>
              <a:t>to see if what was created in the lab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can </a:t>
            </a:r>
            <a:r>
              <a:rPr lang="en-US" dirty="0"/>
              <a:t>be faithfully reproduced in production</a:t>
            </a:r>
          </a:p>
          <a:p>
            <a:endParaRPr lang="en-US" dirty="0"/>
          </a:p>
          <a:p>
            <a:r>
              <a:rPr lang="en-US" dirty="0"/>
              <a:t>True reproducibility requires version control of all the assets and parameters involved,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including the data used to train and evaluate the model, as well as a record of the software environment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Reproducibility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Productionalization and Deployment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 err="1"/>
              <a:t>Productionalizing</a:t>
            </a:r>
            <a:r>
              <a:rPr lang="en-US" dirty="0"/>
              <a:t> and deploying models is a key component of MLOps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presents an entirely different set of technical challenges than developing the model</a:t>
            </a:r>
          </a:p>
          <a:p>
            <a:endParaRPr lang="en-US" dirty="0"/>
          </a:p>
          <a:p>
            <a:r>
              <a:rPr lang="en-US" dirty="0"/>
              <a:t>The domain of the software engineer and the DevOps team,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organizational challenges in managing the information exchange between the data scientists and these teams must not be underestimated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Without effective collaboration between the teams, delays or failures to deploy are </a:t>
            </a:r>
            <a:r>
              <a:rPr lang="en-US" dirty="0" smtClean="0">
                <a:solidFill>
                  <a:srgbClr val="FF0000"/>
                </a:solidFill>
              </a:rPr>
              <a:t>inevitable!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Productionalization and </a:t>
            </a:r>
            <a:r>
              <a:rPr lang="en-IN" dirty="0" smtClean="0"/>
              <a:t>Deployment(2)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1069003" cy="487679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Good to ask What </a:t>
            </a:r>
            <a:r>
              <a:rPr lang="en-US" dirty="0"/>
              <a:t>exactly is going into production, and what does a model consist of? </a:t>
            </a:r>
          </a:p>
          <a:p>
            <a:endParaRPr lang="en-US" dirty="0"/>
          </a:p>
          <a:p>
            <a:r>
              <a:rPr lang="en-US" dirty="0"/>
              <a:t>There are commonly two types of model deployment:</a:t>
            </a:r>
          </a:p>
          <a:p>
            <a:r>
              <a:rPr lang="en-US" dirty="0" smtClean="0"/>
              <a:t>Model-as-a-service</a:t>
            </a:r>
            <a:r>
              <a:rPr lang="en-US" dirty="0"/>
              <a:t>, or live-scoring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Typically the model is deployed into a simple framework to provide a REST API endpoint that responds to requests in real time</a:t>
            </a:r>
          </a:p>
          <a:p>
            <a:r>
              <a:rPr lang="en-US" dirty="0" smtClean="0"/>
              <a:t>Embedded </a:t>
            </a:r>
            <a:r>
              <a:rPr lang="en-US" dirty="0"/>
              <a:t>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is packaged into an application, which is then published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common example is an application that provides batch-scoring of requests</a:t>
            </a:r>
          </a:p>
          <a:p>
            <a:endParaRPr lang="en-US" dirty="0"/>
          </a:p>
          <a:p>
            <a:r>
              <a:rPr lang="en-US" dirty="0"/>
              <a:t>What to-be-deployed models consist of depends, of course, on the technology chosen,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typically they comprise a set of code (commonly Python, R, or Java) and data artifacts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Any of these can have version dependencies on runtimes and packages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need to match in the production environment because the use of different versions may cause model predictions to differ</a:t>
            </a:r>
          </a:p>
          <a:p>
            <a:endParaRPr lang="en-US" dirty="0"/>
          </a:p>
          <a:p>
            <a:r>
              <a:rPr lang="en-US" dirty="0"/>
              <a:t>One approach to reducing dependencies on the production environment is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export the model to a portable format such as PMML, PFA, ONNX, or POJO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aims to improve model portability between systems and simplify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comes at a cost: each format supports a limited range of algorithms, and sometimes the portable models behave in subtly different ways than the original.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Model Deployment Types and Contents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Productionalization and </a:t>
            </a:r>
            <a:r>
              <a:rPr lang="en-IN" dirty="0" smtClean="0"/>
              <a:t>Deployment(3)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744200" cy="4648199"/>
          </a:xfrm>
        </p:spPr>
        <p:txBody>
          <a:bodyPr>
            <a:normAutofit fontScale="92500"/>
          </a:bodyPr>
          <a:lstStyle/>
          <a:p>
            <a:r>
              <a:rPr lang="en-US" dirty="0"/>
              <a:t>Rapid, automated deployment is always preferred to labor-intensive processes!</a:t>
            </a:r>
          </a:p>
          <a:p>
            <a:endParaRPr lang="en-US" dirty="0"/>
          </a:p>
          <a:p>
            <a:r>
              <a:rPr lang="en-US" dirty="0"/>
              <a:t>For short-lifetime, self-service applications, there often isn’t much need to worry about testing and validation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 possible to handle simple user interfaces with frameworks like Flask when using this lightweight deployment mode</a:t>
            </a:r>
          </a:p>
          <a:p>
            <a:endParaRPr lang="en-US" dirty="0"/>
          </a:p>
          <a:p>
            <a:r>
              <a:rPr lang="en-US" dirty="0"/>
              <a:t>In customer-facing, mission-critical use cases, a more robust CI/CD pipeline is required which typically involves: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Ensuring </a:t>
            </a:r>
            <a:r>
              <a:rPr lang="en-US" dirty="0"/>
              <a:t>all coding, documentation and sign-off standards have been met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Re-creating </a:t>
            </a:r>
            <a:r>
              <a:rPr lang="en-US" dirty="0"/>
              <a:t>the model in something approaching the production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Revalidating </a:t>
            </a:r>
            <a:r>
              <a:rPr lang="en-US" dirty="0"/>
              <a:t>the model accuracy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Performing </a:t>
            </a:r>
            <a:r>
              <a:rPr lang="en-US" dirty="0"/>
              <a:t>explainability checks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Ensuring </a:t>
            </a:r>
            <a:r>
              <a:rPr lang="en-US" dirty="0"/>
              <a:t>all governance requirements have been met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Checking </a:t>
            </a:r>
            <a:r>
              <a:rPr lang="en-US" dirty="0"/>
              <a:t>the quality of any data artifacts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Testing </a:t>
            </a:r>
            <a:r>
              <a:rPr lang="en-US" dirty="0"/>
              <a:t>resource usage under load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Embedding </a:t>
            </a:r>
            <a:r>
              <a:rPr lang="en-US" dirty="0"/>
              <a:t>into a more complex application, including integration tests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/>
              <a:t>Model Deployment Requirements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40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19100" y="1528295"/>
            <a:ext cx="10160000" cy="487250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Once a model is deployed to production, it is crucial that it continue to perform well over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good performance means different things to different people, in particular to the DevOps team, to data scientists, and to the business</a:t>
            </a:r>
          </a:p>
          <a:p>
            <a:endParaRPr lang="en-US" dirty="0"/>
          </a:p>
          <a:p>
            <a:r>
              <a:rPr lang="en-US" dirty="0"/>
              <a:t>DevOps Concerns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concerns of the DevOps team are very familiar and include questions like: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/>
              <a:t>the model getting the job done quickly enough?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/>
              <a:t>it using a sensible amount of memory and processing time?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overall, the existing expertise in DevOps teams for monitoring and managing resources can be readily applied to ML models</a:t>
            </a:r>
          </a:p>
          <a:p>
            <a:endParaRPr lang="en-US" dirty="0"/>
          </a:p>
          <a:p>
            <a:r>
              <a:rPr lang="en-US" dirty="0"/>
              <a:t>Data Scientist Concerns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data scientist is interested in monitoring ML models for a new, more challenging reason: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they can degrade over time, since ML models are effectively models of the data they were trained 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not a problem faced by traditional software, but it is inherent to machine learning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At some point, the performance will become unacceptable, and model retraining becomes necessary</a:t>
            </a:r>
          </a:p>
          <a:p>
            <a:endParaRPr lang="en-US" dirty="0"/>
          </a:p>
          <a:p>
            <a:r>
              <a:rPr lang="en-US" dirty="0"/>
              <a:t>Business Concerns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business has a holistic outlook on monitoring, and some of its concerns might include questions like: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/>
              <a:t>the model delivering value to the enterprise?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Do </a:t>
            </a:r>
            <a:r>
              <a:rPr lang="en-US" dirty="0"/>
              <a:t>the benefits of the model outweigh the cost of developing and deploying it?(And how can we measure this?)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KPIs identified for the original business objective are one part of this </a:t>
            </a:r>
            <a:r>
              <a:rPr lang="en-US" dirty="0" smtClean="0"/>
              <a:t>process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possible, these should be monitored automatically, but this is rarely </a:t>
            </a:r>
            <a:r>
              <a:rPr lang="en-US" dirty="0" smtClean="0"/>
              <a:t>trivial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Different concerns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681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3246</TotalTime>
  <Words>2098</Words>
  <Application>Microsoft Office PowerPoint</Application>
  <PresentationFormat>Widescreen</PresentationFormat>
  <Paragraphs>206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Key MLOps features </vt:lpstr>
      <vt:lpstr>MLOps Component</vt:lpstr>
      <vt:lpstr>Model development</vt:lpstr>
      <vt:lpstr>Model development(2)</vt:lpstr>
      <vt:lpstr>Model development(3)</vt:lpstr>
      <vt:lpstr>Productionalization and Deployment</vt:lpstr>
      <vt:lpstr>Productionalization and Deployment(2)</vt:lpstr>
      <vt:lpstr>Productionalization and Deployment(3)</vt:lpstr>
      <vt:lpstr>Monitoring</vt:lpstr>
      <vt:lpstr>Iteration and Life Cycle</vt:lpstr>
      <vt:lpstr>Iteration and Life Cycle(2)</vt:lpstr>
      <vt:lpstr>Governance</vt:lpstr>
      <vt:lpstr>Governance(2)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241</cp:revision>
  <dcterms:created xsi:type="dcterms:W3CDTF">2018-10-16T06:13:57Z</dcterms:created>
  <dcterms:modified xsi:type="dcterms:W3CDTF">2023-09-12T06:25:58Z</dcterms:modified>
</cp:coreProperties>
</file>

<file path=docProps/thumbnail.jpeg>
</file>